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6" r:id="rId1"/>
  </p:sldMasterIdLst>
  <p:notesMasterIdLst>
    <p:notesMasterId r:id="rId40"/>
  </p:notesMasterIdLst>
  <p:handoutMasterIdLst>
    <p:handoutMasterId r:id="rId41"/>
  </p:handoutMasterIdLst>
  <p:sldIdLst>
    <p:sldId id="677" r:id="rId2"/>
    <p:sldId id="675" r:id="rId3"/>
    <p:sldId id="868" r:id="rId4"/>
    <p:sldId id="482" r:id="rId5"/>
    <p:sldId id="787" r:id="rId6"/>
    <p:sldId id="854" r:id="rId7"/>
    <p:sldId id="833" r:id="rId8"/>
    <p:sldId id="855" r:id="rId9"/>
    <p:sldId id="829" r:id="rId10"/>
    <p:sldId id="828" r:id="rId11"/>
    <p:sldId id="834" r:id="rId12"/>
    <p:sldId id="866" r:id="rId13"/>
    <p:sldId id="856" r:id="rId14"/>
    <p:sldId id="857" r:id="rId15"/>
    <p:sldId id="836" r:id="rId16"/>
    <p:sldId id="835" r:id="rId17"/>
    <p:sldId id="862" r:id="rId18"/>
    <p:sldId id="864" r:id="rId19"/>
    <p:sldId id="859" r:id="rId20"/>
    <p:sldId id="858" r:id="rId21"/>
    <p:sldId id="860" r:id="rId22"/>
    <p:sldId id="861" r:id="rId23"/>
    <p:sldId id="827" r:id="rId24"/>
    <p:sldId id="837" r:id="rId25"/>
    <p:sldId id="865" r:id="rId26"/>
    <p:sldId id="838" r:id="rId27"/>
    <p:sldId id="839" r:id="rId28"/>
    <p:sldId id="841" r:id="rId29"/>
    <p:sldId id="840" r:id="rId30"/>
    <p:sldId id="843" r:id="rId31"/>
    <p:sldId id="845" r:id="rId32"/>
    <p:sldId id="846" r:id="rId33"/>
    <p:sldId id="849" r:id="rId34"/>
    <p:sldId id="842" r:id="rId35"/>
    <p:sldId id="848" r:id="rId36"/>
    <p:sldId id="831" r:id="rId37"/>
    <p:sldId id="832" r:id="rId38"/>
    <p:sldId id="869" r:id="rId39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6pPr>
    <a:lvl7pPr marL="27432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7pPr>
    <a:lvl8pPr marL="32004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8pPr>
    <a:lvl9pPr marL="36576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7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2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876"/>
    <a:srgbClr val="240489"/>
    <a:srgbClr val="348906"/>
    <a:srgbClr val="000001"/>
    <a:srgbClr val="001424"/>
    <a:srgbClr val="5D5F5E"/>
    <a:srgbClr val="567895"/>
    <a:srgbClr val="6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84877" autoAdjust="0"/>
  </p:normalViewPr>
  <p:slideViewPr>
    <p:cSldViewPr snapToGrid="0" showGuides="1">
      <p:cViewPr varScale="1">
        <p:scale>
          <a:sx n="78" d="100"/>
          <a:sy n="78" d="100"/>
        </p:scale>
        <p:origin x="1734" y="84"/>
      </p:cViewPr>
      <p:guideLst>
        <p:guide orient="horz" pos="1616"/>
        <p:guide pos="77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992" y="-1280"/>
      </p:cViewPr>
      <p:guideLst>
        <p:guide orient="horz" pos="2896"/>
        <p:guide pos="22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/>
            </a:lvl1pPr>
          </a:lstStyle>
          <a:p>
            <a:fld id="{F4DEEF23-2811-4F41-924E-0DE039015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8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9450"/>
            <a:ext cx="4630737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57150" y="8843963"/>
            <a:ext cx="68802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50787" rIns="96814" bIns="50787">
            <a:prstTxWarp prst="textNoShape">
              <a:avLst/>
            </a:prstTxWarp>
            <a:spAutoFit/>
          </a:bodyPr>
          <a:lstStyle/>
          <a:p>
            <a:pPr defTabSz="619125" eaLnBrk="0" hangingPunct="0">
              <a:tabLst>
                <a:tab pos="2416175" algn="l"/>
                <a:tab pos="4889500" algn="l"/>
              </a:tabLst>
            </a:pPr>
            <a:r>
              <a:rPr lang="en-US" sz="800"/>
              <a:t>© 2002, Cisco Systems, Inc. </a:t>
            </a:r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155575" y="8858250"/>
            <a:ext cx="671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6463" y="8737600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b="0"/>
            </a:lvl1pPr>
          </a:lstStyle>
          <a:p>
            <a:fld id="{2C2F1268-DAA7-5B4A-BBED-1B1085CC1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1355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1pPr>
    <a:lvl2pPr marL="5794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2pPr>
    <a:lvl3pPr marL="1027113" indent="-1127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3pPr>
    <a:lvl4pPr marL="14938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4pPr>
    <a:lvl5pPr marL="19431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75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20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solidFill>
            <a:srgbClr val="35587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30000"/>
                </a:schemeClr>
              </a:gs>
              <a:gs pos="100000">
                <a:srgbClr val="FFFFFF">
                  <a:alpha val="20000"/>
                </a:srgb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35075" y="18542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35587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>
                <a:solidFill>
                  <a:schemeClr val="bg1"/>
                </a:solidFill>
              </a:rPr>
              <a:t>DX University – Visalia </a:t>
            </a:r>
            <a:r>
              <a:rPr lang="en-US" sz="1400" b="0" dirty="0" smtClean="0">
                <a:solidFill>
                  <a:schemeClr val="bg1"/>
                </a:solidFill>
              </a:rPr>
              <a:t>2014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20850"/>
            <a:ext cx="721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</a:t>
            </a:r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		Second Level</a:t>
            </a:r>
          </a:p>
          <a:p>
            <a:pPr lvl="0"/>
            <a:r>
              <a:rPr lang="en-US" dirty="0" smtClean="0"/>
              <a:t>			Third Level</a:t>
            </a:r>
          </a:p>
          <a:p>
            <a:pPr lvl="0"/>
            <a:r>
              <a:rPr lang="en-US" dirty="0" smtClean="0"/>
              <a:t>				Fourth Level</a:t>
            </a:r>
          </a:p>
          <a:p>
            <a:pPr lvl="0"/>
            <a:r>
              <a:rPr lang="en-US" dirty="0" smtClean="0"/>
              <a:t>					Fifth </a:t>
            </a:r>
            <a:r>
              <a:rPr lang="en-US" dirty="0"/>
              <a:t>Level</a:t>
            </a:r>
          </a:p>
        </p:txBody>
      </p:sp>
      <p:sp>
        <p:nvSpPr>
          <p:cNvPr id="3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>
                <a:solidFill>
                  <a:schemeClr val="bg1"/>
                </a:solidFill>
              </a:rPr>
              <a:t>DX University – Visalia </a:t>
            </a:r>
            <a:r>
              <a:rPr lang="en-US" sz="1400" b="0" dirty="0" smtClean="0">
                <a:solidFill>
                  <a:schemeClr val="bg1"/>
                </a:solidFill>
              </a:rPr>
              <a:t>201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082" name="Picture 13" descr="Iconic column redon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7" r:id="rId3"/>
    <p:sldLayoutId id="2147483800" r:id="rId4"/>
    <p:sldLayoutId id="2147483798" r:id="rId5"/>
    <p:sldLayoutId id="2147483789" r:id="rId6"/>
    <p:sldLayoutId id="2147483791" r:id="rId7"/>
    <p:sldLayoutId id="2147483792" r:id="rId8"/>
    <p:sldLayoutId id="2147483799" r:id="rId9"/>
    <p:sldLayoutId id="2147483801" r:id="rId10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SzPct val="100000"/>
        <a:buFontTx/>
        <a:buNone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2pPr>
      <a:lvl3pPr marL="9144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5pPr>
      <a:lvl6pPr marL="20621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25193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29765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34337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xuniversity.com/showpage.php?id=31&amp;title=DXPeditioning_Basics_201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32185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2388" y="3393540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421810" y="3071901"/>
              <a:ext cx="4558529" cy="92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</a:t>
              </a:r>
              <a:r>
                <a:rPr lang="en-US" sz="3000" dirty="0" smtClean="0"/>
                <a:t>University</a:t>
              </a:r>
              <a:endParaRPr lang="en-US" sz="3000" dirty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Visalia California – </a:t>
              </a:r>
              <a:r>
                <a:rPr lang="en-US" sz="3000" dirty="0" smtClean="0"/>
                <a:t>2014</a:t>
              </a:r>
              <a:endParaRPr lang="en-US" sz="3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12290" name="Content Placeholder 12"/>
          <p:cNvSpPr>
            <a:spLocks noGrp="1"/>
          </p:cNvSpPr>
          <p:nvPr>
            <p:ph idx="4294967295"/>
          </p:nvPr>
        </p:nvSpPr>
        <p:spPr>
          <a:xfrm>
            <a:off x="1355725" y="2051908"/>
            <a:ext cx="6029668" cy="3771900"/>
          </a:xfrm>
        </p:spPr>
        <p:txBody>
          <a:bodyPr/>
          <a:lstStyle/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bg2"/>
                </a:solidFill>
              </a:rPr>
              <a:t>	</a:t>
            </a:r>
            <a:endParaRPr lang="en-US" i="1" dirty="0">
              <a:solidFill>
                <a:schemeClr val="bg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i="1" dirty="0" smtClean="0">
              <a:solidFill>
                <a:schemeClr val="bg2"/>
              </a:solidFill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en-US" sz="3600" i="1" dirty="0" smtClean="0">
                <a:solidFill>
                  <a:schemeClr val="bg2"/>
                </a:solidFill>
              </a:rPr>
              <a:t>What </a:t>
            </a:r>
            <a:r>
              <a:rPr lang="en-US" sz="3600" i="1" dirty="0">
                <a:solidFill>
                  <a:schemeClr val="bg2"/>
                </a:solidFill>
              </a:rPr>
              <a:t>is a </a:t>
            </a:r>
            <a:r>
              <a:rPr lang="en-US" sz="3600" i="1" dirty="0" smtClean="0">
                <a:solidFill>
                  <a:schemeClr val="bg2"/>
                </a:solidFill>
              </a:rPr>
              <a:t>pileup?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4294967295"/>
          </p:nvPr>
        </p:nvSpPr>
        <p:spPr>
          <a:xfrm>
            <a:off x="1089818" y="2095500"/>
            <a:ext cx="7356475" cy="3571875"/>
          </a:xfrm>
        </p:spPr>
        <p:txBody>
          <a:bodyPr/>
          <a:lstStyle/>
          <a:p>
            <a:r>
              <a:rPr lang="en-US" sz="3600" dirty="0" smtClean="0"/>
              <a:t>If it’s an expedition, what is the </a:t>
            </a:r>
            <a:r>
              <a:rPr lang="en-US" sz="3600" i="1" dirty="0" smtClean="0"/>
              <a:t>phase</a:t>
            </a:r>
            <a:r>
              <a:rPr lang="en-US" sz="3600" dirty="0" smtClean="0"/>
              <a:t> of the operation?</a:t>
            </a:r>
            <a:endParaRPr lang="en-US" sz="3600" dirty="0"/>
          </a:p>
          <a:p>
            <a:r>
              <a:rPr lang="en-US" sz="3600" dirty="0" smtClean="0"/>
              <a:t>		Early</a:t>
            </a:r>
            <a:r>
              <a:rPr lang="en-US" sz="3600" dirty="0"/>
              <a:t>, Midway or Late?</a:t>
            </a:r>
            <a:endParaRPr lang="en-US" sz="3600" dirty="0" smtClean="0"/>
          </a:p>
          <a:p>
            <a:r>
              <a:rPr lang="en-US" sz="3600" dirty="0" smtClean="0"/>
              <a:t>		Chances </a:t>
            </a:r>
            <a:r>
              <a:rPr lang="en-US" sz="3600" dirty="0"/>
              <a:t>of making a QSO?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686" y="2019355"/>
            <a:ext cx="757469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Do you have reasonable propagation?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better it is, the easier it </a:t>
            </a:r>
            <a:r>
              <a:rPr lang="en-US" sz="3200" dirty="0" smtClean="0"/>
              <a:t>will </a:t>
            </a:r>
            <a:r>
              <a:rPr lang="en-US" sz="3200" dirty="0"/>
              <a:t>be to work the DX </a:t>
            </a:r>
            <a:r>
              <a:rPr lang="en-US" sz="3200" dirty="0" smtClean="0"/>
              <a:t>station. </a:t>
            </a:r>
          </a:p>
          <a:p>
            <a:endParaRPr lang="en-US" sz="3200" dirty="0"/>
          </a:p>
          <a:p>
            <a:r>
              <a:rPr lang="en-US" sz="3200" dirty="0" smtClean="0"/>
              <a:t>If it’s poor, you might want to wait.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0206" y="28719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/>
              <a:t>Setting Up to Call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33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5676" y="2081138"/>
            <a:ext cx="74387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 the Station Operating Split?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(Uh…What is Split Operation?)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Why Is He operating Split?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2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4294967295"/>
          </p:nvPr>
        </p:nvSpPr>
        <p:spPr>
          <a:xfrm>
            <a:off x="1355725" y="2187833"/>
            <a:ext cx="7940675" cy="4133850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Define the </a:t>
            </a:r>
            <a:r>
              <a:rPr lang="en-US" i="1" dirty="0" smtClean="0">
                <a:solidFill>
                  <a:schemeClr val="bg2"/>
                </a:solidFill>
              </a:rPr>
              <a:t>Pileup:</a:t>
            </a:r>
          </a:p>
          <a:p>
            <a:r>
              <a:rPr lang="en-US" i="1" dirty="0" smtClean="0">
                <a:solidFill>
                  <a:schemeClr val="bg2"/>
                </a:solidFill>
              </a:rPr>
              <a:t> Who is calling?</a:t>
            </a:r>
            <a:endParaRPr lang="en-US" i="1" dirty="0">
              <a:solidFill>
                <a:schemeClr val="bg2"/>
              </a:solidFill>
            </a:endParaRPr>
          </a:p>
          <a:p>
            <a:r>
              <a:rPr lang="en-US" i="1" dirty="0" smtClean="0">
                <a:solidFill>
                  <a:schemeClr val="bg2"/>
                </a:solidFill>
              </a:rPr>
              <a:t> Limits </a:t>
            </a:r>
            <a:r>
              <a:rPr lang="en-US" i="1" dirty="0">
                <a:solidFill>
                  <a:schemeClr val="bg2"/>
                </a:solidFill>
              </a:rPr>
              <a:t>of the pileup? </a:t>
            </a:r>
            <a:endParaRPr lang="en-US" i="1" dirty="0" smtClean="0">
              <a:solidFill>
                <a:schemeClr val="bg2"/>
              </a:solidFill>
            </a:endParaRPr>
          </a:p>
          <a:p>
            <a:pPr marL="1135062" lvl="2" indent="-4572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Lowest Frequency</a:t>
            </a:r>
          </a:p>
          <a:p>
            <a:pPr marL="1135062" lvl="2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Highest Frequency</a:t>
            </a:r>
          </a:p>
          <a:p>
            <a:pPr marL="0" indent="0">
              <a:buClr>
                <a:schemeClr val="tx1"/>
              </a:buClr>
            </a:pPr>
            <a:endParaRPr lang="en-US" i="1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4294967295"/>
          </p:nvPr>
        </p:nvSpPr>
        <p:spPr>
          <a:xfrm>
            <a:off x="797718" y="1739900"/>
            <a:ext cx="7940675" cy="5118100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Working Split</a:t>
            </a:r>
          </a:p>
          <a:p>
            <a:endParaRPr lang="en-US" i="1" dirty="0" smtClean="0">
              <a:solidFill>
                <a:schemeClr val="bg2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Transmit </a:t>
            </a:r>
            <a:r>
              <a:rPr lang="en-US" i="1" dirty="0">
                <a:solidFill>
                  <a:schemeClr val="bg2"/>
                </a:solidFill>
              </a:rPr>
              <a:t>on </a:t>
            </a:r>
            <a:r>
              <a:rPr lang="en-US" i="1" dirty="0" smtClean="0">
                <a:solidFill>
                  <a:schemeClr val="bg2"/>
                </a:solidFill>
              </a:rPr>
              <a:t>the </a:t>
            </a:r>
            <a:r>
              <a:rPr lang="en-US" i="1" dirty="0">
                <a:solidFill>
                  <a:schemeClr val="bg2"/>
                </a:solidFill>
              </a:rPr>
              <a:t>DX Frequency</a:t>
            </a:r>
            <a:r>
              <a:rPr lang="en-US" i="1" dirty="0" smtClean="0">
                <a:solidFill>
                  <a:schemeClr val="bg2"/>
                </a:solidFill>
              </a:rPr>
              <a:t>?</a:t>
            </a:r>
          </a:p>
          <a:p>
            <a:pPr marL="0" indent="0">
              <a:buClrTx/>
            </a:pPr>
            <a:r>
              <a:rPr lang="en-US" i="1" dirty="0" smtClean="0">
                <a:solidFill>
                  <a:schemeClr val="bg2"/>
                </a:solidFill>
              </a:rPr>
              <a:t>	</a:t>
            </a:r>
            <a:r>
              <a:rPr lang="en-US" i="1" dirty="0" smtClean="0">
                <a:solidFill>
                  <a:srgbClr val="FF0000"/>
                </a:solidFill>
              </a:rPr>
              <a:t>(Avoid it at all costs!!)</a:t>
            </a:r>
            <a:endParaRPr lang="en-US" i="1" dirty="0">
              <a:solidFill>
                <a:srgbClr val="FF0000"/>
              </a:solidFill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Learn </a:t>
            </a:r>
            <a:r>
              <a:rPr lang="en-US" i="1" dirty="0">
                <a:solidFill>
                  <a:srgbClr val="FF0000"/>
                </a:solidFill>
              </a:rPr>
              <a:t>how to use your radio!</a:t>
            </a:r>
          </a:p>
          <a:p>
            <a:pPr marL="1143000" lvl="2" indent="-228600"/>
            <a:endParaRPr lang="en-US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0138" y="2693773"/>
            <a:ext cx="74958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need equipment </a:t>
            </a:r>
          </a:p>
          <a:p>
            <a:r>
              <a:rPr lang="en-US" dirty="0"/>
              <a:t>	</a:t>
            </a:r>
            <a:r>
              <a:rPr lang="en-US" dirty="0" smtClean="0"/>
              <a:t>		that’s up to the task…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568" y="2113005"/>
            <a:ext cx="8921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Frequency Control</a:t>
            </a:r>
          </a:p>
          <a:p>
            <a:pPr algn="ctr"/>
            <a:endParaRPr lang="en-US" dirty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This is critical!</a:t>
            </a:r>
            <a:endParaRPr lang="en-US" sz="3200" dirty="0"/>
          </a:p>
          <a:p>
            <a:endParaRPr lang="en-US" dirty="0"/>
          </a:p>
          <a:p>
            <a:pPr algn="ctr"/>
            <a:r>
              <a:rPr lang="en-US" sz="2800" dirty="0" smtClean="0"/>
              <a:t>You need </a:t>
            </a:r>
            <a:r>
              <a:rPr lang="en-US" sz="2800" dirty="0" smtClean="0"/>
              <a:t>a radio </a:t>
            </a:r>
            <a:r>
              <a:rPr lang="en-US" sz="2800" dirty="0" smtClean="0"/>
              <a:t>that will work split.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You must avoid transmitting on the DX frequency.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6229" y="2252133"/>
            <a:ext cx="39454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/>
              <a:t>Our </a:t>
            </a:r>
            <a:r>
              <a:rPr lang="en-US" sz="2000" b="0" dirty="0" smtClean="0"/>
              <a:t>aim today </a:t>
            </a:r>
            <a:r>
              <a:rPr lang="en-US" sz="2000" b="0" dirty="0"/>
              <a:t>is to help </a:t>
            </a:r>
            <a:r>
              <a:rPr lang="en-US" sz="2000" b="0" dirty="0" smtClean="0"/>
              <a:t>beginning and casual DXers </a:t>
            </a:r>
            <a:r>
              <a:rPr lang="en-US" sz="2000" b="0" dirty="0"/>
              <a:t>learn the basics of successful DXing, while making a minimal impact on the </a:t>
            </a:r>
            <a:r>
              <a:rPr lang="en-US" sz="2000" b="0" dirty="0" smtClean="0"/>
              <a:t>bands.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The DX University also discusses many </a:t>
            </a:r>
            <a:r>
              <a:rPr lang="en-US" sz="2000" b="0" dirty="0" smtClean="0"/>
              <a:t>of the </a:t>
            </a:r>
            <a:r>
              <a:rPr lang="en-US" sz="2000" b="0" dirty="0" smtClean="0"/>
              <a:t>more advanced </a:t>
            </a:r>
            <a:r>
              <a:rPr lang="en-US" sz="2000" b="0" dirty="0" smtClean="0"/>
              <a:t>techniques that allow </a:t>
            </a:r>
            <a:r>
              <a:rPr lang="en-US" sz="2000" b="0" dirty="0" smtClean="0"/>
              <a:t>experienced DXers </a:t>
            </a:r>
            <a:r>
              <a:rPr lang="en-US" sz="2000" b="0" dirty="0" smtClean="0"/>
              <a:t>to get in and out of a pileup in the shortest possible </a:t>
            </a:r>
            <a:r>
              <a:rPr lang="en-US" sz="2000" b="0" dirty="0" smtClean="0"/>
              <a:t>time.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0667" y="4978403"/>
            <a:ext cx="2929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Wayne Mills N7NG</a:t>
            </a:r>
            <a:endParaRPr lang="en-US" sz="1600" dirty="0"/>
          </a:p>
        </p:txBody>
      </p:sp>
      <p:sp>
        <p:nvSpPr>
          <p:cNvPr id="10" name="Title 11"/>
          <p:cNvSpPr>
            <a:spLocks/>
          </p:cNvSpPr>
          <p:nvPr/>
        </p:nvSpPr>
        <p:spPr bwMode="auto">
          <a:xfrm>
            <a:off x="1491189" y="247649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Organizers Welcome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" name="Picture 10" descr="IMGP1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2096100"/>
            <a:ext cx="3448050" cy="2714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11266" name="Content Placeholder 12"/>
          <p:cNvSpPr>
            <a:spLocks noGrp="1"/>
          </p:cNvSpPr>
          <p:nvPr>
            <p:ph idx="4294967295"/>
          </p:nvPr>
        </p:nvSpPr>
        <p:spPr>
          <a:xfrm>
            <a:off x="949060" y="1868960"/>
            <a:ext cx="7637992" cy="3771900"/>
          </a:xfrm>
        </p:spPr>
        <p:txBody>
          <a:bodyPr/>
          <a:lstStyle/>
          <a:p>
            <a:pPr marL="0" indent="0">
              <a:buClr>
                <a:schemeClr val="tx1"/>
              </a:buClr>
            </a:pPr>
            <a:r>
              <a:rPr lang="en-US" i="1" dirty="0" smtClean="0">
                <a:solidFill>
                  <a:schemeClr val="bg2"/>
                </a:solidFill>
              </a:rPr>
              <a:t>When your radio is set up:</a:t>
            </a:r>
          </a:p>
          <a:p>
            <a:pPr marL="0" indent="0">
              <a:buClr>
                <a:schemeClr val="tx1"/>
              </a:buClr>
            </a:pPr>
            <a:endParaRPr lang="en-US" i="1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Where </a:t>
            </a:r>
            <a:r>
              <a:rPr lang="en-US" i="1" dirty="0" smtClean="0">
                <a:solidFill>
                  <a:schemeClr val="bg2"/>
                </a:solidFill>
              </a:rPr>
              <a:t>do I</a:t>
            </a:r>
            <a:r>
              <a:rPr lang="en-US" i="1" dirty="0" smtClean="0">
                <a:solidFill>
                  <a:schemeClr val="bg2"/>
                </a:solidFill>
              </a:rPr>
              <a:t> call?</a:t>
            </a:r>
            <a:endParaRPr lang="en-US" i="1" dirty="0" smtClean="0">
              <a:solidFill>
                <a:schemeClr val="bg2"/>
              </a:solidFill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How </a:t>
            </a:r>
            <a:r>
              <a:rPr lang="en-US" i="1" dirty="0">
                <a:solidFill>
                  <a:schemeClr val="bg2"/>
                </a:solidFill>
              </a:rPr>
              <a:t>d</a:t>
            </a:r>
            <a:r>
              <a:rPr lang="en-US" i="1" dirty="0" smtClean="0">
                <a:solidFill>
                  <a:schemeClr val="bg2"/>
                </a:solidFill>
              </a:rPr>
              <a:t>o I call?  (Call once, </a:t>
            </a:r>
            <a:r>
              <a:rPr lang="en-US" i="1" dirty="0" smtClean="0">
                <a:solidFill>
                  <a:srgbClr val="FF0000"/>
                </a:solidFill>
              </a:rPr>
              <a:t>listen</a:t>
            </a:r>
            <a:r>
              <a:rPr lang="en-US" i="1" dirty="0" smtClean="0">
                <a:solidFill>
                  <a:schemeClr val="bg2"/>
                </a:solidFill>
              </a:rPr>
              <a:t>)</a:t>
            </a:r>
            <a:endParaRPr lang="en-US" i="1" dirty="0" smtClean="0">
              <a:solidFill>
                <a:schemeClr val="bg2"/>
              </a:solidFill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How </a:t>
            </a:r>
            <a:r>
              <a:rPr lang="en-US" i="1" dirty="0">
                <a:solidFill>
                  <a:schemeClr val="bg2"/>
                </a:solidFill>
              </a:rPr>
              <a:t>d</a:t>
            </a:r>
            <a:r>
              <a:rPr lang="en-US" i="1" dirty="0" smtClean="0">
                <a:solidFill>
                  <a:schemeClr val="bg2"/>
                </a:solidFill>
              </a:rPr>
              <a:t>o I make </a:t>
            </a:r>
            <a:r>
              <a:rPr lang="en-US" i="1" dirty="0">
                <a:solidFill>
                  <a:schemeClr val="bg2"/>
                </a:solidFill>
              </a:rPr>
              <a:t>a good </a:t>
            </a:r>
            <a:r>
              <a:rPr lang="en-US" i="1" dirty="0" smtClean="0">
                <a:solidFill>
                  <a:schemeClr val="bg2"/>
                </a:solidFill>
              </a:rPr>
              <a:t>QSO?</a:t>
            </a:r>
            <a:endParaRPr lang="en-US" i="1" dirty="0">
              <a:solidFill>
                <a:schemeClr val="bg2"/>
              </a:solidFill>
            </a:endParaRPr>
          </a:p>
          <a:p>
            <a:pPr>
              <a:buFont typeface="Arial" pitchFamily="-84" charset="0"/>
              <a:buNone/>
            </a:pPr>
            <a:endParaRPr lang="en-US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4294967295"/>
          </p:nvPr>
        </p:nvSpPr>
        <p:spPr>
          <a:xfrm>
            <a:off x="1" y="2261974"/>
            <a:ext cx="9144000" cy="2458308"/>
          </a:xfrm>
        </p:spPr>
        <p:txBody>
          <a:bodyPr/>
          <a:lstStyle/>
          <a:p>
            <a:pPr marL="457200" indent="-457200"/>
            <a:r>
              <a:rPr lang="en-US" sz="3600" i="1" dirty="0">
                <a:solidFill>
                  <a:schemeClr val="bg2"/>
                </a:solidFill>
              </a:rPr>
              <a:t>Where is </a:t>
            </a:r>
            <a:r>
              <a:rPr lang="en-US" sz="3600" i="1" dirty="0" smtClean="0">
                <a:solidFill>
                  <a:schemeClr val="bg2"/>
                </a:solidFill>
              </a:rPr>
              <a:t>the station </a:t>
            </a:r>
            <a:r>
              <a:rPr lang="en-US" sz="3600" i="1" dirty="0">
                <a:solidFill>
                  <a:schemeClr val="bg2"/>
                </a:solidFill>
              </a:rPr>
              <a:t>being worked</a:t>
            </a:r>
            <a:r>
              <a:rPr lang="en-US" sz="3600" i="1" dirty="0" smtClean="0">
                <a:solidFill>
                  <a:schemeClr val="bg2"/>
                </a:solidFill>
              </a:rPr>
              <a:t>?</a:t>
            </a:r>
          </a:p>
          <a:p>
            <a:pPr marL="457200" indent="-457200"/>
            <a:endParaRPr lang="en-US" sz="3600" i="1" dirty="0" smtClean="0">
              <a:solidFill>
                <a:schemeClr val="bg2"/>
              </a:solidFill>
            </a:endParaRPr>
          </a:p>
          <a:p>
            <a:pPr marL="457200" indent="-457200"/>
            <a:r>
              <a:rPr lang="en-US" i="1" dirty="0" smtClean="0"/>
              <a:t>Maybe you can </a:t>
            </a:r>
            <a:r>
              <a:rPr lang="en-US" i="1" dirty="0" smtClean="0">
                <a:solidFill>
                  <a:srgbClr val="FF0000"/>
                </a:solidFill>
              </a:rPr>
              <a:t>Listen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with a </a:t>
            </a:r>
            <a:r>
              <a:rPr lang="en-US" i="1" dirty="0" smtClean="0">
                <a:solidFill>
                  <a:schemeClr val="bg2"/>
                </a:solidFill>
              </a:rPr>
              <a:t>wide bandwidth</a:t>
            </a:r>
            <a:endParaRPr lang="en-US" i="1" dirty="0">
              <a:solidFill>
                <a:schemeClr val="bg2"/>
              </a:solidFill>
            </a:endParaRPr>
          </a:p>
          <a:p>
            <a:pPr marL="1752600" lvl="3" indent="-381000"/>
            <a:endParaRPr lang="en-US" i="1" dirty="0">
              <a:solidFill>
                <a:schemeClr val="bg2"/>
              </a:solidFill>
            </a:endParaRPr>
          </a:p>
          <a:p>
            <a:pPr marL="1752600" lvl="3" indent="-381000"/>
            <a:endParaRPr lang="en-US" i="1" dirty="0">
              <a:solidFill>
                <a:schemeClr val="bg2"/>
              </a:solidFill>
            </a:endParaRPr>
          </a:p>
          <a:p>
            <a:pPr marL="1752600" lvl="3" indent="-3810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4294967295"/>
          </p:nvPr>
        </p:nvSpPr>
        <p:spPr>
          <a:xfrm>
            <a:off x="1235075" y="1854200"/>
            <a:ext cx="7940675" cy="2990850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Where </a:t>
            </a:r>
            <a:r>
              <a:rPr lang="en-US" i="1" dirty="0">
                <a:solidFill>
                  <a:schemeClr val="bg2"/>
                </a:solidFill>
              </a:rPr>
              <a:t>to call next?</a:t>
            </a:r>
            <a:endParaRPr lang="en-US" i="1" dirty="0" smtClean="0">
              <a:solidFill>
                <a:schemeClr val="bg2"/>
              </a:solidFill>
            </a:endParaRPr>
          </a:p>
          <a:p>
            <a:r>
              <a:rPr lang="en-US" i="1" dirty="0" smtClean="0">
                <a:solidFill>
                  <a:schemeClr val="bg2"/>
                </a:solidFill>
              </a:rPr>
              <a:t>		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Probably </a:t>
            </a:r>
            <a:r>
              <a:rPr lang="en-US" i="1" dirty="0">
                <a:solidFill>
                  <a:srgbClr val="FF0000"/>
                </a:solidFill>
              </a:rPr>
              <a:t>NOT </a:t>
            </a:r>
            <a:r>
              <a:rPr lang="en-US" i="1" dirty="0">
                <a:solidFill>
                  <a:schemeClr val="bg2"/>
                </a:solidFill>
              </a:rPr>
              <a:t>zero </a:t>
            </a:r>
            <a:r>
              <a:rPr lang="en-US" i="1" dirty="0" smtClean="0">
                <a:solidFill>
                  <a:schemeClr val="bg2"/>
                </a:solidFill>
              </a:rPr>
              <a:t>beat.</a:t>
            </a:r>
          </a:p>
          <a:p>
            <a:pPr marL="1143000" lvl="2" indent="-228600"/>
            <a:endParaRPr lang="en-US" i="1" dirty="0">
              <a:solidFill>
                <a:schemeClr val="bg2"/>
              </a:solidFill>
            </a:endParaRPr>
          </a:p>
          <a:p>
            <a:pPr marL="1143000" lvl="2" indent="-228600"/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4294967295"/>
          </p:nvPr>
        </p:nvSpPr>
        <p:spPr>
          <a:xfrm>
            <a:off x="1111507" y="2113692"/>
            <a:ext cx="8445500" cy="3571875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Try to: </a:t>
            </a:r>
          </a:p>
          <a:p>
            <a:r>
              <a:rPr lang="en-US" i="1" dirty="0" smtClean="0">
                <a:solidFill>
                  <a:schemeClr val="bg2"/>
                </a:solidFill>
              </a:rPr>
              <a:t>Learn the </a:t>
            </a:r>
            <a:r>
              <a:rPr lang="en-US" i="1" dirty="0" smtClean="0">
                <a:solidFill>
                  <a:schemeClr val="bg2"/>
                </a:solidFill>
              </a:rPr>
              <a:t>DX Operator’s Tuning </a:t>
            </a:r>
            <a:r>
              <a:rPr lang="en-US" i="1" dirty="0">
                <a:solidFill>
                  <a:schemeClr val="bg2"/>
                </a:solidFill>
              </a:rPr>
              <a:t>Pattern</a:t>
            </a:r>
            <a:endParaRPr lang="en-US" i="1" dirty="0" smtClean="0">
              <a:solidFill>
                <a:schemeClr val="bg2"/>
              </a:solidFill>
            </a:endParaRPr>
          </a:p>
          <a:p>
            <a:r>
              <a:rPr lang="en-US" i="1" dirty="0" smtClean="0">
                <a:solidFill>
                  <a:schemeClr val="bg2"/>
                </a:solidFill>
              </a:rPr>
              <a:t>		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/>
              <a:t>Tune and </a:t>
            </a:r>
            <a:r>
              <a:rPr lang="en-US" i="1" dirty="0" smtClean="0">
                <a:solidFill>
                  <a:srgbClr val="FF0000"/>
                </a:solidFill>
              </a:rPr>
              <a:t>Listen </a:t>
            </a:r>
            <a:r>
              <a:rPr lang="en-US" i="1" dirty="0" smtClean="0">
                <a:solidFill>
                  <a:schemeClr val="bg2"/>
                </a:solidFill>
              </a:rPr>
              <a:t>and to </a:t>
            </a:r>
            <a:r>
              <a:rPr lang="en-US" i="1" dirty="0">
                <a:solidFill>
                  <a:schemeClr val="bg2"/>
                </a:solidFill>
              </a:rPr>
              <a:t>find </a:t>
            </a:r>
            <a:r>
              <a:rPr lang="en-US" i="1" dirty="0" smtClean="0">
                <a:solidFill>
                  <a:schemeClr val="bg2"/>
                </a:solidFill>
              </a:rPr>
              <a:t>it</a:t>
            </a:r>
            <a:endParaRPr lang="en-US" i="1" dirty="0">
              <a:solidFill>
                <a:schemeClr val="accent2"/>
              </a:solidFill>
              <a:latin typeface="Arial Rounded MT Bold" pitchFamily="-84" charset="0"/>
            </a:endParaRPr>
          </a:p>
          <a:p>
            <a:pPr marL="1143000" lvl="2" indent="-228600"/>
            <a:endParaRPr lang="en-US" i="1" dirty="0">
              <a:solidFill>
                <a:schemeClr val="accent2"/>
              </a:solidFill>
              <a:latin typeface="Arial Rounded MT Bold" pitchFamily="-84" charset="0"/>
            </a:endParaRPr>
          </a:p>
          <a:p>
            <a:endParaRPr lang="en-US" i="1" dirty="0">
              <a:latin typeface="Arial Rounded MT Bold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4294967295"/>
          </p:nvPr>
        </p:nvSpPr>
        <p:spPr>
          <a:xfrm>
            <a:off x="1" y="1532239"/>
            <a:ext cx="9144000" cy="4942702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		Don’t </a:t>
            </a:r>
            <a:r>
              <a:rPr lang="en-US" i="1" dirty="0">
                <a:solidFill>
                  <a:schemeClr val="bg2"/>
                </a:solidFill>
              </a:rPr>
              <a:t>know where to </a:t>
            </a:r>
            <a:r>
              <a:rPr lang="en-US" i="1" dirty="0" smtClean="0">
                <a:solidFill>
                  <a:schemeClr val="bg2"/>
                </a:solidFill>
              </a:rPr>
              <a:t>call?</a:t>
            </a:r>
          </a:p>
          <a:p>
            <a:endParaRPr lang="en-US" i="1" dirty="0" smtClean="0">
              <a:solidFill>
                <a:schemeClr val="bg2"/>
              </a:solidFill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i="1" dirty="0" smtClean="0"/>
              <a:t>Study </a:t>
            </a:r>
            <a:r>
              <a:rPr lang="en-US" sz="3200" i="1" dirty="0"/>
              <a:t>the </a:t>
            </a:r>
            <a:r>
              <a:rPr lang="en-US" sz="3200" i="1" dirty="0" smtClean="0"/>
              <a:t>pileup.</a:t>
            </a:r>
            <a:endParaRPr lang="en-US" i="1" dirty="0">
              <a:solidFill>
                <a:schemeClr val="bg2"/>
              </a:solidFill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Find a place where you can be heard.</a:t>
            </a:r>
            <a:endParaRPr lang="en-US" i="1" dirty="0" smtClean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/>
              <a:t>Pick </a:t>
            </a:r>
            <a:r>
              <a:rPr lang="en-US" i="1" dirty="0"/>
              <a:t>a relatively clear spot near</a:t>
            </a:r>
            <a:r>
              <a:rPr lang="en-US" i="1" dirty="0" smtClean="0"/>
              <a:t> </a:t>
            </a:r>
          </a:p>
          <a:p>
            <a:pPr lvl="2">
              <a:spcBef>
                <a:spcPts val="600"/>
              </a:spcBef>
            </a:pPr>
            <a:r>
              <a:rPr lang="en-US" i="1" dirty="0" smtClean="0"/>
              <a:t>	</a:t>
            </a:r>
            <a:r>
              <a:rPr lang="en-US" i="1" dirty="0" smtClean="0"/>
              <a:t>the </a:t>
            </a:r>
            <a:r>
              <a:rPr lang="en-US" i="1" dirty="0"/>
              <a:t>edges of the </a:t>
            </a:r>
            <a:r>
              <a:rPr lang="en-US" i="1" dirty="0" smtClean="0"/>
              <a:t>pileup.	</a:t>
            </a:r>
          </a:p>
          <a:p>
            <a:pPr>
              <a:spcBef>
                <a:spcPts val="600"/>
              </a:spcBef>
            </a:pPr>
            <a:r>
              <a:rPr lang="en-US" i="1" dirty="0" smtClean="0"/>
              <a:t>			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4294967295"/>
          </p:nvPr>
        </p:nvSpPr>
        <p:spPr>
          <a:xfrm>
            <a:off x="1203325" y="1854200"/>
            <a:ext cx="7940675" cy="3571875"/>
          </a:xfrm>
        </p:spPr>
        <p:txBody>
          <a:bodyPr/>
          <a:lstStyle/>
          <a:p>
            <a:r>
              <a:rPr lang="en-US" i="1" dirty="0" smtClean="0"/>
              <a:t>Pileup </a:t>
            </a:r>
            <a:r>
              <a:rPr lang="en-US" i="1" dirty="0"/>
              <a:t>too dense?</a:t>
            </a:r>
            <a:endParaRPr lang="en-US" i="1" dirty="0" smtClean="0"/>
          </a:p>
          <a:p>
            <a:r>
              <a:rPr lang="en-US" i="1" dirty="0" smtClean="0"/>
              <a:t>		</a:t>
            </a:r>
          </a:p>
          <a:p>
            <a:pPr marL="1368425" lvl="4">
              <a:buClr>
                <a:schemeClr val="tx1"/>
              </a:buClr>
            </a:pPr>
            <a:r>
              <a:rPr lang="en-US" i="1" dirty="0" smtClean="0"/>
              <a:t>Wait </a:t>
            </a:r>
            <a:r>
              <a:rPr lang="en-US" i="1" dirty="0"/>
              <a:t>until later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32185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2388" y="3393540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421810" y="3071901"/>
              <a:ext cx="4558529" cy="92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</a:t>
              </a:r>
              <a:r>
                <a:rPr lang="en-US" sz="3000" dirty="0" smtClean="0"/>
                <a:t>University</a:t>
              </a:r>
              <a:endParaRPr lang="en-US" sz="3000" dirty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Visalia California – </a:t>
              </a:r>
              <a:r>
                <a:rPr lang="en-US" sz="3000" dirty="0" smtClean="0"/>
                <a:t>2014</a:t>
              </a:r>
              <a:endParaRPr lang="en-US" sz="3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8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4294967295"/>
          </p:nvPr>
        </p:nvSpPr>
        <p:spPr>
          <a:xfrm>
            <a:off x="1235075" y="1854200"/>
            <a:ext cx="7940675" cy="3371850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How to call?</a:t>
            </a:r>
            <a:endParaRPr lang="en-US" i="1" dirty="0" smtClean="0"/>
          </a:p>
          <a:p>
            <a:r>
              <a:rPr lang="en-US" i="1" dirty="0" smtClean="0"/>
              <a:t>		•  How </a:t>
            </a:r>
            <a:r>
              <a:rPr lang="en-US" i="1" dirty="0"/>
              <a:t>many times should you</a:t>
            </a:r>
            <a:r>
              <a:rPr lang="en-US" i="1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i="1" dirty="0" smtClean="0"/>
              <a:t>			call </a:t>
            </a:r>
            <a:r>
              <a:rPr lang="en-US" i="1" dirty="0"/>
              <a:t>after each </a:t>
            </a:r>
            <a:r>
              <a:rPr lang="en-US" i="1" dirty="0" smtClean="0"/>
              <a:t>QSO?</a:t>
            </a:r>
            <a:endParaRPr lang="en-US" i="1" dirty="0" smtClean="0"/>
          </a:p>
          <a:p>
            <a:r>
              <a:rPr lang="en-US" i="1" dirty="0" smtClean="0"/>
              <a:t>		•  Critical</a:t>
            </a:r>
            <a:r>
              <a:rPr lang="en-US" i="1" dirty="0"/>
              <a:t>: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			</a:t>
            </a:r>
            <a:r>
              <a:rPr lang="en-US" i="1" dirty="0" smtClean="0">
                <a:solidFill>
                  <a:srgbClr val="FF0000"/>
                </a:solidFill>
              </a:rPr>
              <a:t>Listen</a:t>
            </a:r>
            <a:r>
              <a:rPr lang="en-US" i="1" dirty="0" smtClean="0"/>
              <a:t> </a:t>
            </a:r>
            <a:r>
              <a:rPr lang="en-US" i="1" dirty="0"/>
              <a:t>Between Calls</a:t>
            </a:r>
          </a:p>
          <a:p>
            <a:pPr marL="742950" lvl="1" indent="-285750"/>
            <a:endParaRPr lang="en-US" i="1" dirty="0"/>
          </a:p>
          <a:p>
            <a:endParaRPr lang="en-US" i="1" dirty="0"/>
          </a:p>
          <a:p>
            <a:pPr marL="742950" lvl="1" indent="-285750"/>
            <a:endParaRPr lang="en-US" i="1" dirty="0"/>
          </a:p>
          <a:p>
            <a:pPr marL="742950" lvl="1" indent="-285750"/>
            <a:r>
              <a:rPr lang="en-US" i="1" dirty="0">
                <a:latin typeface="Arial Rounded MT Bold" pitchFamily="-84" charset="0"/>
              </a:rPr>
              <a:t>			</a:t>
            </a:r>
          </a:p>
          <a:p>
            <a:pPr marL="742950" lvl="1" indent="-285750"/>
            <a:endParaRPr lang="en-US" i="1" dirty="0">
              <a:latin typeface="Arial Rounded MT Bold" pitchFamily="-84" charset="0"/>
            </a:endParaRPr>
          </a:p>
          <a:p>
            <a:pPr marL="742950" lvl="1" indent="-285750"/>
            <a:r>
              <a:rPr lang="en-US" i="1" dirty="0">
                <a:latin typeface="Arial Rounded MT Bold" pitchFamily="-84" charset="0"/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4294967295"/>
          </p:nvPr>
        </p:nvSpPr>
        <p:spPr>
          <a:xfrm>
            <a:off x="1355725" y="2360827"/>
            <a:ext cx="7940675" cy="4067175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The QSO:</a:t>
            </a:r>
            <a:endParaRPr lang="en-US" i="1" dirty="0" smtClean="0">
              <a:solidFill>
                <a:schemeClr val="bg2"/>
              </a:solidFill>
            </a:endParaRPr>
          </a:p>
          <a:p>
            <a:r>
              <a:rPr lang="en-US" i="1" dirty="0" smtClean="0"/>
              <a:t>		Quick </a:t>
            </a:r>
            <a:r>
              <a:rPr lang="en-US" i="1" dirty="0"/>
              <a:t>and “snappy”</a:t>
            </a:r>
          </a:p>
          <a:p>
            <a:pPr marL="742950" lvl="1" indent="-285750"/>
            <a:r>
              <a:rPr lang="en-US" i="1" dirty="0"/>
              <a:t>	(No </a:t>
            </a:r>
            <a:r>
              <a:rPr lang="en-US" i="1" dirty="0" smtClean="0"/>
              <a:t>names or QTHs)</a:t>
            </a:r>
            <a:endParaRPr lang="en-US" i="1" dirty="0"/>
          </a:p>
          <a:p>
            <a:pPr marL="742950" lvl="1" indent="-285750"/>
            <a:r>
              <a:rPr lang="en-US" i="1" dirty="0"/>
              <a:t>	</a:t>
            </a:r>
            <a:r>
              <a:rPr lang="en-US" i="1" dirty="0">
                <a:latin typeface="Arial Rounded MT Bold" pitchFamily="-84" charset="0"/>
              </a:rPr>
              <a:t>	</a:t>
            </a:r>
          </a:p>
          <a:p>
            <a:pPr marL="742950" lvl="1" indent="-285750"/>
            <a:endParaRPr lang="en-US" i="1" dirty="0">
              <a:latin typeface="Arial Rounded MT Bold" pitchFamily="-84" charset="0"/>
            </a:endParaRPr>
          </a:p>
          <a:p>
            <a:pPr marL="742950" lvl="1" indent="-285750"/>
            <a:r>
              <a:rPr lang="en-US" i="1" dirty="0">
                <a:latin typeface="Arial Rounded MT Bold" pitchFamily="-8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4294967295"/>
          </p:nvPr>
        </p:nvSpPr>
        <p:spPr>
          <a:xfrm>
            <a:off x="1235075" y="1854200"/>
            <a:ext cx="7940675" cy="3905250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The </a:t>
            </a:r>
            <a:r>
              <a:rPr lang="en-US" i="1" dirty="0" smtClean="0">
                <a:solidFill>
                  <a:schemeClr val="bg2"/>
                </a:solidFill>
              </a:rPr>
              <a:t>QSO – Critical:</a:t>
            </a:r>
            <a:endParaRPr lang="en-US" i="1" dirty="0" smtClean="0"/>
          </a:p>
          <a:p>
            <a:r>
              <a:rPr lang="en-US" i="1" dirty="0" smtClean="0"/>
              <a:t>		Don’t  </a:t>
            </a:r>
            <a:r>
              <a:rPr lang="en-US" i="1" dirty="0"/>
              <a:t>repeat your </a:t>
            </a:r>
            <a:r>
              <a:rPr lang="en-US" i="1" dirty="0" smtClean="0"/>
              <a:t>call if it’s already correct</a:t>
            </a:r>
            <a:r>
              <a:rPr lang="en-US" i="1" dirty="0" smtClean="0"/>
              <a:t>* Examples:</a:t>
            </a:r>
            <a:endParaRPr lang="en-US" i="1" dirty="0" smtClean="0"/>
          </a:p>
          <a:p>
            <a:r>
              <a:rPr lang="en-US" i="1" dirty="0" smtClean="0"/>
              <a:t>		“QSL </a:t>
            </a:r>
            <a:r>
              <a:rPr lang="en-US" i="1" dirty="0"/>
              <a:t>5NN  TU” on CW</a:t>
            </a:r>
            <a:endParaRPr lang="en-US" i="1" dirty="0" smtClean="0"/>
          </a:p>
          <a:p>
            <a:r>
              <a:rPr lang="en-US" i="1" dirty="0" smtClean="0"/>
              <a:t>		“QSL  </a:t>
            </a:r>
            <a:r>
              <a:rPr lang="en-US" i="1" dirty="0"/>
              <a:t>Five Nine Thanks” on </a:t>
            </a:r>
            <a:r>
              <a:rPr lang="en-US" i="1" dirty="0" smtClean="0"/>
              <a:t>SSB</a:t>
            </a:r>
            <a:endParaRPr lang="en-US" i="1" dirty="0">
              <a:latin typeface="Arial Rounded MT Bold" pitchFamily="-84" charset="0"/>
            </a:endParaRPr>
          </a:p>
          <a:p>
            <a:r>
              <a:rPr lang="en-US" sz="2400" i="1" dirty="0" smtClean="0">
                <a:latin typeface="Arial Rounded MT Bold" pitchFamily="-84" charset="0"/>
              </a:rPr>
              <a:t>* Unless required by regulations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4294967295"/>
          </p:nvPr>
        </p:nvSpPr>
        <p:spPr>
          <a:xfrm>
            <a:off x="1111508" y="1767702"/>
            <a:ext cx="7940675" cy="3962400"/>
          </a:xfrm>
        </p:spPr>
        <p:txBody>
          <a:bodyPr/>
          <a:lstStyle/>
          <a:p>
            <a:r>
              <a:rPr lang="en-US" i="1" dirty="0" smtClean="0"/>
              <a:t>Phonetics</a:t>
            </a:r>
            <a:endParaRPr lang="en-US" b="0" i="1" dirty="0" smtClean="0"/>
          </a:p>
          <a:p>
            <a:r>
              <a:rPr lang="en-US" i="1" dirty="0" smtClean="0"/>
              <a:t>	– </a:t>
            </a:r>
            <a:r>
              <a:rPr lang="en-US" i="1" dirty="0" smtClean="0"/>
              <a:t>Use standard </a:t>
            </a:r>
            <a:r>
              <a:rPr lang="en-US" i="1" dirty="0" smtClean="0"/>
              <a:t>phonetics</a:t>
            </a:r>
          </a:p>
          <a:p>
            <a:r>
              <a:rPr lang="en-US" i="1" dirty="0" smtClean="0"/>
              <a:t> </a:t>
            </a:r>
            <a:endParaRPr lang="en-US" i="1" dirty="0"/>
          </a:p>
          <a:p>
            <a:r>
              <a:rPr lang="en-US" i="1" dirty="0"/>
              <a:t>The DX station is having difficulty: </a:t>
            </a:r>
            <a:endParaRPr lang="en-US" i="1" dirty="0" smtClean="0"/>
          </a:p>
          <a:p>
            <a:pPr marL="742950" lvl="1" indent="-285750"/>
            <a:r>
              <a:rPr lang="en-US" i="1" dirty="0" smtClean="0"/>
              <a:t>– Vary </a:t>
            </a:r>
            <a:r>
              <a:rPr lang="en-US" i="1" dirty="0"/>
              <a:t>your phonetics </a:t>
            </a:r>
            <a:endParaRPr lang="en-US" i="1" dirty="0" smtClean="0"/>
          </a:p>
          <a:p>
            <a:pPr marL="742950" lvl="1" indent="-285750"/>
            <a:r>
              <a:rPr lang="en-US" i="1" dirty="0" smtClean="0"/>
              <a:t>– Use </a:t>
            </a:r>
            <a:r>
              <a:rPr lang="en-US" i="1" dirty="0"/>
              <a:t>local names or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4294967295"/>
          </p:nvPr>
        </p:nvSpPr>
        <p:spPr>
          <a:xfrm>
            <a:off x="1355725" y="2163119"/>
            <a:ext cx="6635750" cy="2989649"/>
          </a:xfrm>
        </p:spPr>
        <p:txBody>
          <a:bodyPr/>
          <a:lstStyle/>
          <a:p>
            <a:r>
              <a:rPr lang="en-US" i="1" dirty="0"/>
              <a:t>Can’t make it?</a:t>
            </a:r>
            <a:endParaRPr lang="en-US" i="1" dirty="0" smtClean="0"/>
          </a:p>
          <a:p>
            <a:r>
              <a:rPr lang="en-US" i="1" dirty="0" smtClean="0"/>
              <a:t>		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i="1" dirty="0" smtClean="0"/>
              <a:t>QRX and wait for better </a:t>
            </a:r>
            <a:r>
              <a:rPr lang="en-US" i="1" dirty="0" smtClean="0"/>
              <a:t>propagation, or try a smarter tactic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4294967295"/>
          </p:nvPr>
        </p:nvSpPr>
        <p:spPr>
          <a:xfrm>
            <a:off x="1086794" y="2422612"/>
            <a:ext cx="7940675" cy="2235886"/>
          </a:xfrm>
        </p:spPr>
        <p:txBody>
          <a:bodyPr/>
          <a:lstStyle/>
          <a:p>
            <a:r>
              <a:rPr lang="en-US" i="1" dirty="0"/>
              <a:t>QRM on the DX </a:t>
            </a:r>
            <a:r>
              <a:rPr lang="en-US" i="1" dirty="0" smtClean="0"/>
              <a:t>Frequency? </a:t>
            </a:r>
          </a:p>
          <a:p>
            <a:r>
              <a:rPr lang="en-US" i="1" dirty="0"/>
              <a:t>	</a:t>
            </a:r>
            <a:r>
              <a:rPr lang="en-US" i="1" dirty="0" smtClean="0">
                <a:solidFill>
                  <a:srgbClr val="FF0000"/>
                </a:solidFill>
              </a:rPr>
              <a:t>Ignore it! Don’t add to the problem!</a:t>
            </a:r>
          </a:p>
          <a:p>
            <a:endParaRPr lang="en-US" i="1" dirty="0">
              <a:latin typeface="Arial Rounded MT Bold" pitchFamily="-84" charset="0"/>
            </a:endParaRPr>
          </a:p>
          <a:p>
            <a:pPr marL="742950" lvl="1" indent="-285750"/>
            <a:endParaRPr lang="en-US" i="1" dirty="0">
              <a:latin typeface="Arial Rounded MT Bold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and Work the DX</a:t>
            </a:r>
            <a:endParaRPr lang="en-US" dirty="0"/>
          </a:p>
        </p:txBody>
      </p:sp>
      <p:sp>
        <p:nvSpPr>
          <p:cNvPr id="15362" name="Content Placeholder 12"/>
          <p:cNvSpPr>
            <a:spLocks noGrp="1"/>
          </p:cNvSpPr>
          <p:nvPr>
            <p:ph idx="4294967295"/>
          </p:nvPr>
        </p:nvSpPr>
        <p:spPr>
          <a:xfrm>
            <a:off x="1210361" y="2076622"/>
            <a:ext cx="7299325" cy="3767667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Responsibility </a:t>
            </a:r>
            <a:r>
              <a:rPr lang="en-US" i="1" dirty="0">
                <a:solidFill>
                  <a:schemeClr val="bg2"/>
                </a:solidFill>
              </a:rPr>
              <a:t>of the DX operator</a:t>
            </a:r>
            <a:endParaRPr lang="en-US" i="1" dirty="0" smtClean="0">
              <a:solidFill>
                <a:schemeClr val="bg2"/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pPr marL="0" indent="0">
              <a:buClr>
                <a:schemeClr val="tx1"/>
              </a:buClr>
            </a:pPr>
            <a:r>
              <a:rPr lang="en-US" i="1" dirty="0" smtClean="0">
                <a:solidFill>
                  <a:schemeClr val="bg2"/>
                </a:solidFill>
              </a:rPr>
              <a:t>	Fairness </a:t>
            </a:r>
            <a:r>
              <a:rPr lang="en-US" i="1" dirty="0">
                <a:solidFill>
                  <a:schemeClr val="bg2"/>
                </a:solidFill>
              </a:rPr>
              <a:t>and Consistency</a:t>
            </a:r>
          </a:p>
          <a:p>
            <a:pPr>
              <a:buFont typeface="Arial" pitchFamily="-84" charset="0"/>
              <a:buNone/>
            </a:pPr>
            <a:endParaRPr lang="en-US" i="1" dirty="0">
              <a:solidFill>
                <a:schemeClr val="bg2"/>
              </a:solidFill>
            </a:endParaRPr>
          </a:p>
          <a:p>
            <a:pPr marL="2057400" lvl="4" indent="-228600">
              <a:buFontTx/>
              <a:buChar char="»"/>
            </a:pPr>
            <a:endParaRPr lang="en-US" i="1" dirty="0">
              <a:solidFill>
                <a:schemeClr val="bg2"/>
              </a:solidFill>
            </a:endParaRPr>
          </a:p>
          <a:p>
            <a:pPr>
              <a:buFont typeface="Arial" pitchFamily="-84" charset="0"/>
              <a:buNone/>
            </a:pPr>
            <a:r>
              <a:rPr lang="en-US" i="1" dirty="0">
                <a:solidFill>
                  <a:schemeClr val="bg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16386" name="Content Placeholder 12"/>
          <p:cNvSpPr>
            <a:spLocks noGrp="1"/>
          </p:cNvSpPr>
          <p:nvPr>
            <p:ph idx="4294967295"/>
          </p:nvPr>
        </p:nvSpPr>
        <p:spPr>
          <a:xfrm>
            <a:off x="1173292" y="2076621"/>
            <a:ext cx="7468658" cy="3903133"/>
          </a:xfrm>
        </p:spPr>
        <p:txBody>
          <a:bodyPr/>
          <a:lstStyle/>
          <a:p>
            <a:r>
              <a:rPr lang="en-US" i="1" dirty="0">
                <a:solidFill>
                  <a:schemeClr val="bg2"/>
                </a:solidFill>
              </a:rPr>
              <a:t>DXer </a:t>
            </a:r>
            <a:r>
              <a:rPr lang="en-US" i="1" dirty="0" smtClean="0">
                <a:solidFill>
                  <a:schemeClr val="bg2"/>
                </a:solidFill>
              </a:rPr>
              <a:t>Responsibility: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Following Instructions:</a:t>
            </a:r>
          </a:p>
          <a:p>
            <a:pPr marL="677862" lvl="2">
              <a:buClr>
                <a:schemeClr val="tx1"/>
              </a:buClr>
            </a:pPr>
            <a:r>
              <a:rPr lang="en-US" i="1" dirty="0" smtClean="0">
                <a:solidFill>
                  <a:schemeClr val="bg2"/>
                </a:solidFill>
              </a:rPr>
              <a:t>	</a:t>
            </a:r>
            <a:r>
              <a:rPr lang="en-US" i="1" dirty="0" smtClean="0">
                <a:solidFill>
                  <a:srgbClr val="FF0000"/>
                </a:solidFill>
              </a:rPr>
              <a:t>Listen carefully</a:t>
            </a:r>
            <a:r>
              <a:rPr lang="en-US" i="1" dirty="0" smtClean="0">
                <a:solidFill>
                  <a:schemeClr val="bg2"/>
                </a:solidFill>
              </a:rPr>
              <a:t> </a:t>
            </a:r>
            <a:r>
              <a:rPr lang="en-US" i="1" dirty="0" smtClean="0">
                <a:solidFill>
                  <a:schemeClr val="bg2"/>
                </a:solidFill>
              </a:rPr>
              <a:t>to instructions   on </a:t>
            </a:r>
            <a:r>
              <a:rPr lang="en-US" i="1" dirty="0" smtClean="0">
                <a:solidFill>
                  <a:schemeClr val="bg2"/>
                </a:solidFill>
              </a:rPr>
              <a:t>both CW </a:t>
            </a:r>
            <a:r>
              <a:rPr lang="en-US" i="1" dirty="0" smtClean="0">
                <a:solidFill>
                  <a:schemeClr val="bg2"/>
                </a:solidFill>
              </a:rPr>
              <a:t>and </a:t>
            </a:r>
            <a:r>
              <a:rPr lang="en-US" i="1" dirty="0" smtClean="0">
                <a:solidFill>
                  <a:schemeClr val="bg2"/>
                </a:solidFill>
              </a:rPr>
              <a:t>phone.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2"/>
                </a:solidFill>
              </a:rPr>
              <a:t>Use Common  </a:t>
            </a:r>
            <a:r>
              <a:rPr lang="en-US" i="1" dirty="0">
                <a:solidFill>
                  <a:schemeClr val="bg2"/>
                </a:solidFill>
              </a:rPr>
              <a:t>C</a:t>
            </a:r>
            <a:r>
              <a:rPr lang="en-US" i="1" dirty="0" smtClean="0">
                <a:solidFill>
                  <a:schemeClr val="bg2"/>
                </a:solidFill>
              </a:rPr>
              <a:t>ourtesy</a:t>
            </a:r>
            <a:endParaRPr lang="en-US" i="1" dirty="0">
              <a:solidFill>
                <a:schemeClr val="bg2"/>
              </a:solidFill>
            </a:endParaRPr>
          </a:p>
          <a:p>
            <a:pPr marL="2057400" lvl="4" indent="-228600">
              <a:buFontTx/>
              <a:buChar char="»"/>
            </a:pPr>
            <a:endParaRPr lang="en-US" i="1" dirty="0">
              <a:solidFill>
                <a:schemeClr val="bg2"/>
              </a:solidFill>
            </a:endParaRPr>
          </a:p>
          <a:p>
            <a:pPr>
              <a:buFont typeface="Arial" pitchFamily="-84" charset="0"/>
              <a:buNone/>
            </a:pPr>
            <a:r>
              <a:rPr lang="en-US" i="1" dirty="0">
                <a:solidFill>
                  <a:schemeClr val="bg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16386" name="Content Placeholder 12"/>
          <p:cNvSpPr>
            <a:spLocks noGrp="1"/>
          </p:cNvSpPr>
          <p:nvPr>
            <p:ph idx="4294967295"/>
          </p:nvPr>
        </p:nvSpPr>
        <p:spPr>
          <a:xfrm>
            <a:off x="889087" y="2014838"/>
            <a:ext cx="7468658" cy="3903133"/>
          </a:xfrm>
        </p:spPr>
        <p:txBody>
          <a:bodyPr/>
          <a:lstStyle/>
          <a:p>
            <a:pPr marL="460375" indent="0"/>
            <a:r>
              <a:rPr lang="en-US" i="1" dirty="0" smtClean="0">
                <a:solidFill>
                  <a:schemeClr val="bg2"/>
                </a:solidFill>
              </a:rPr>
              <a:t>Visit the DX University Website for Best Practices for DXers and other useful information.</a:t>
            </a:r>
          </a:p>
          <a:p>
            <a:pPr marL="460375" indent="0"/>
            <a:endParaRPr lang="en-US" i="1" dirty="0">
              <a:solidFill>
                <a:schemeClr val="bg2"/>
              </a:solidFill>
            </a:endParaRPr>
          </a:p>
          <a:p>
            <a:pPr marL="460375" indent="0"/>
            <a:r>
              <a:rPr lang="en-US" i="1" dirty="0" smtClean="0">
                <a:solidFill>
                  <a:schemeClr val="bg2"/>
                </a:solidFill>
              </a:rPr>
              <a:t>Questions?</a:t>
            </a:r>
            <a:endParaRPr lang="en-US" i="1" dirty="0">
              <a:solidFill>
                <a:schemeClr val="bg2"/>
              </a:solidFill>
            </a:endParaRPr>
          </a:p>
          <a:p>
            <a:pPr>
              <a:buFont typeface="Arial" pitchFamily="-84" charset="0"/>
              <a:buNone/>
            </a:pPr>
            <a:r>
              <a:rPr lang="en-US" i="1" dirty="0">
                <a:solidFill>
                  <a:schemeClr val="bg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17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66308" y="2575980"/>
            <a:ext cx="4532010" cy="21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Roger Western, G3SXW</a:t>
            </a:r>
          </a:p>
          <a:p>
            <a:pPr algn="ctr" eaLnBrk="0" hangingPunct="0">
              <a:lnSpc>
                <a:spcPct val="90000"/>
              </a:lnSpc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and</a:t>
            </a:r>
          </a:p>
          <a:p>
            <a:pPr algn="ctr" eaLnBrk="0" hangingPunct="0">
              <a:lnSpc>
                <a:spcPct val="90000"/>
              </a:lnSpc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Wayne Mills, N7NG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/>
          </p:cNvSpPr>
          <p:nvPr/>
        </p:nvSpPr>
        <p:spPr bwMode="auto">
          <a:xfrm>
            <a:off x="1491189" y="247649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Organizers Welcome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15430" y="1532467"/>
            <a:ext cx="7762875" cy="4627033"/>
          </a:xfrm>
          <a:prstGeom prst="roundRect">
            <a:avLst>
              <a:gd name="adj" fmla="val 16667"/>
            </a:avLst>
          </a:prstGeom>
          <a:solidFill>
            <a:srgbClr val="355876"/>
          </a:solidFill>
          <a:ln w="9525">
            <a:noFill/>
            <a:round/>
            <a:headEnd/>
            <a:tailEnd/>
          </a:ln>
          <a:effectLst>
            <a:glow rad="127000">
              <a:srgbClr val="355876"/>
            </a:glow>
          </a:effectLst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3000">
              <a:latin typeface="Neurochrome" pitchFamily="2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597057" y="2840391"/>
            <a:ext cx="58705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How </a:t>
            </a:r>
            <a:r>
              <a:rPr lang="en-US" sz="3000" dirty="0">
                <a:solidFill>
                  <a:srgbClr val="FFFFFF"/>
                </a:solidFill>
              </a:rPr>
              <a:t>T</a:t>
            </a:r>
            <a:r>
              <a:rPr lang="en-US" sz="3000" dirty="0" smtClean="0">
                <a:solidFill>
                  <a:srgbClr val="FFFFFF"/>
                </a:solidFill>
              </a:rPr>
              <a:t>o </a:t>
            </a:r>
            <a:r>
              <a:rPr lang="en-US" sz="3000" dirty="0" smtClean="0">
                <a:solidFill>
                  <a:srgbClr val="FFFFFF"/>
                </a:solidFill>
              </a:rPr>
              <a:t>W</a:t>
            </a:r>
            <a:r>
              <a:rPr lang="en-US" sz="3000" dirty="0" smtClean="0">
                <a:solidFill>
                  <a:srgbClr val="FFFFFF"/>
                </a:solidFill>
              </a:rPr>
              <a:t>ork Rare DX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Elements of Successful Calling</a:t>
            </a:r>
            <a:endParaRPr lang="en-US" sz="3000" dirty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Wayne </a:t>
            </a:r>
            <a:r>
              <a:rPr lang="en-US" sz="3000" dirty="0" smtClean="0">
                <a:solidFill>
                  <a:srgbClr val="FFFFFF"/>
                </a:solidFill>
              </a:rPr>
              <a:t>Mills N7NG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Wayne Mills N7NG</a:t>
            </a:r>
            <a:endParaRPr lang="en-US" dirty="0"/>
          </a:p>
        </p:txBody>
      </p:sp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3370583" y="1430870"/>
            <a:ext cx="5773417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/>
              <a:t>Serious DXer since the 1950s. DXpeditions since 1984 to FOØXX </a:t>
            </a:r>
            <a:r>
              <a:rPr lang="en-US" sz="2000" b="0" dirty="0"/>
              <a:t>(2), ZL9, XF4L, 3D2AM, ZA1A, BV9P, BS7H, XZ1A, TXØDX and many others on all continents.</a:t>
            </a:r>
            <a:r>
              <a:rPr lang="en-US" sz="2000" b="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/>
              <a:t>Contest </a:t>
            </a:r>
            <a:r>
              <a:rPr lang="en-US" sz="2000" b="0" dirty="0"/>
              <a:t>efforts began in Aruba in 1988, and went on to</a:t>
            </a:r>
            <a:r>
              <a:rPr lang="en-US" sz="2000" b="0" dirty="0" smtClean="0"/>
              <a:t> include V51Z</a:t>
            </a:r>
            <a:r>
              <a:rPr lang="en-US" sz="2000" b="0" dirty="0"/>
              <a:t>, 4U1ITU, ZL, XZ, PT5 and more</a:t>
            </a:r>
            <a:r>
              <a:rPr lang="en-US" sz="2000" b="0" dirty="0" smtClean="0"/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/>
              <a:t>Past DXAC Representative and Chairman – and Former head of Membership Services Dept. at ARRL for seven years.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/>
              <a:t>Author of </a:t>
            </a:r>
            <a:r>
              <a:rPr lang="en-US" sz="2000" b="0" i="1" dirty="0" smtClean="0">
                <a:hlinkClick r:id="rId2"/>
              </a:rPr>
              <a:t>DXpeditioning Basics</a:t>
            </a:r>
            <a:r>
              <a:rPr lang="en-US" sz="2000" b="0" dirty="0" smtClean="0"/>
              <a:t>, an operating manual for DXpeditioners and  numerous articles for </a:t>
            </a:r>
            <a:r>
              <a:rPr lang="en-US" sz="2000" b="0" dirty="0"/>
              <a:t>QST, How's DX and the ARRL Operating </a:t>
            </a:r>
            <a:r>
              <a:rPr lang="en-US" sz="2000" b="0" dirty="0" smtClean="0"/>
              <a:t>Manual.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0" dirty="0" smtClean="0"/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en-US" sz="1200" b="0" dirty="0" smtClean="0"/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en-US" sz="30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79" y="1772920"/>
            <a:ext cx="2283460" cy="2283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2-04-01 at 1.51.4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708" y="4257594"/>
            <a:ext cx="1166282" cy="1454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1166" y="4178300"/>
            <a:ext cx="1367367" cy="1612900"/>
          </a:xfrm>
          <a:prstGeom prst="rect">
            <a:avLst/>
          </a:prstGeom>
          <a:noFill/>
          <a:ln>
            <a:solidFill>
              <a:srgbClr val="3558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5198" y="2940907"/>
            <a:ext cx="3607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DX to Work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4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and Work the DX</a:t>
            </a:r>
            <a:endParaRPr lang="en-US" dirty="0"/>
          </a:p>
        </p:txBody>
      </p:sp>
      <p:sp>
        <p:nvSpPr>
          <p:cNvPr id="17410" name="Content Placeholder 12"/>
          <p:cNvSpPr>
            <a:spLocks noGrp="1"/>
          </p:cNvSpPr>
          <p:nvPr>
            <p:ph idx="4294967295"/>
          </p:nvPr>
        </p:nvSpPr>
        <p:spPr>
          <a:xfrm>
            <a:off x="148281" y="1952368"/>
            <a:ext cx="8896865" cy="2940908"/>
          </a:xfrm>
        </p:spPr>
        <p:txBody>
          <a:bodyPr/>
          <a:lstStyle/>
          <a:p>
            <a:pPr marL="457200" indent="-457200"/>
            <a:endParaRPr lang="en-US" i="1" dirty="0" smtClean="0">
              <a:solidFill>
                <a:schemeClr val="bg2"/>
              </a:solidFill>
            </a:endParaRPr>
          </a:p>
          <a:p>
            <a:pPr marL="457200" indent="-457200"/>
            <a:r>
              <a:rPr lang="en-US" i="1" dirty="0" smtClean="0">
                <a:solidFill>
                  <a:schemeClr val="bg2"/>
                </a:solidFill>
              </a:rPr>
              <a:t>  Do you have the DX </a:t>
            </a:r>
            <a:r>
              <a:rPr lang="en-US" i="1" dirty="0">
                <a:solidFill>
                  <a:schemeClr val="bg2"/>
                </a:solidFill>
              </a:rPr>
              <a:t>station’s </a:t>
            </a:r>
            <a:r>
              <a:rPr lang="en-US" i="1" dirty="0" smtClean="0">
                <a:solidFill>
                  <a:schemeClr val="bg2"/>
                </a:solidFill>
              </a:rPr>
              <a:t>call correct?</a:t>
            </a:r>
          </a:p>
          <a:p>
            <a:pPr marL="457200" indent="-457200"/>
            <a:r>
              <a:rPr lang="en-US" i="1" dirty="0" smtClean="0">
                <a:solidFill>
                  <a:schemeClr val="bg2"/>
                </a:solidFill>
              </a:rPr>
              <a:t>    </a:t>
            </a:r>
            <a:r>
              <a:rPr lang="en-US" sz="2800" i="1" dirty="0" smtClean="0">
                <a:solidFill>
                  <a:schemeClr val="bg2"/>
                </a:solidFill>
              </a:rPr>
              <a:t>Using spotting networks, it’s easy to get it wrong. </a:t>
            </a:r>
          </a:p>
          <a:p>
            <a:pPr marL="457200" indent="-457200"/>
            <a:endParaRPr lang="en-US" i="1" dirty="0" smtClean="0">
              <a:solidFill>
                <a:schemeClr val="bg2"/>
              </a:solidFill>
            </a:endParaRPr>
          </a:p>
          <a:p>
            <a:pPr marL="457200" indent="-457200">
              <a:buFont typeface="Arial" pitchFamily="-84" charset="0"/>
              <a:buNone/>
            </a:pPr>
            <a:endParaRPr lang="en-US" i="1" dirty="0">
              <a:solidFill>
                <a:schemeClr val="bg2"/>
              </a:solidFill>
            </a:endParaRPr>
          </a:p>
          <a:p>
            <a:pPr marL="838200" lvl="1" indent="-381000"/>
            <a:r>
              <a:rPr lang="en-US" i="1" dirty="0">
                <a:solidFill>
                  <a:schemeClr val="bg2"/>
                </a:solidFill>
              </a:rPr>
              <a:t> 		</a:t>
            </a:r>
            <a:endParaRPr lang="en-US" i="1" dirty="0">
              <a:solidFill>
                <a:schemeClr val="bg2"/>
              </a:solidFill>
              <a:latin typeface="Arial Rounded MT Bold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6640" y="2958468"/>
            <a:ext cx="50308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Here’s What to Do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Work the DX</a:t>
            </a:r>
          </a:p>
        </p:txBody>
      </p:sp>
      <p:sp>
        <p:nvSpPr>
          <p:cNvPr id="13314" name="Content Placeholder 12"/>
          <p:cNvSpPr>
            <a:spLocks noGrp="1"/>
          </p:cNvSpPr>
          <p:nvPr>
            <p:ph idx="4294967295"/>
          </p:nvPr>
        </p:nvSpPr>
        <p:spPr>
          <a:xfrm>
            <a:off x="1235075" y="1854200"/>
            <a:ext cx="7092950" cy="3771900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</a:rPr>
              <a:t>		</a:t>
            </a:r>
            <a:r>
              <a:rPr lang="en-US" i="1" dirty="0" smtClean="0">
                <a:solidFill>
                  <a:schemeClr val="bg2"/>
                </a:solidFill>
              </a:rPr>
              <a:t>Can you hear the DX Station?</a:t>
            </a:r>
            <a:endParaRPr lang="en-US" i="1" dirty="0" smtClean="0">
              <a:solidFill>
                <a:schemeClr val="bg2"/>
              </a:solidFill>
            </a:endParaRPr>
          </a:p>
          <a:p>
            <a:pPr marL="0" indent="0" algn="ctr">
              <a:buClr>
                <a:schemeClr val="tx1"/>
              </a:buClr>
            </a:pPr>
            <a:r>
              <a:rPr lang="en-US" i="1" dirty="0" smtClean="0">
                <a:solidFill>
                  <a:schemeClr val="bg2"/>
                </a:solidFill>
              </a:rPr>
              <a:t>No </a:t>
            </a:r>
            <a:r>
              <a:rPr lang="en-US" i="1" dirty="0">
                <a:solidFill>
                  <a:schemeClr val="bg2"/>
                </a:solidFill>
              </a:rPr>
              <a:t>Pileup? No </a:t>
            </a:r>
            <a:r>
              <a:rPr lang="en-US" i="1" dirty="0" smtClean="0">
                <a:solidFill>
                  <a:schemeClr val="bg2"/>
                </a:solidFill>
              </a:rPr>
              <a:t>Problem.</a:t>
            </a:r>
          </a:p>
          <a:p>
            <a:pPr marL="0" indent="0" algn="ctr">
              <a:buClr>
                <a:schemeClr val="tx1"/>
              </a:buClr>
            </a:pPr>
            <a:r>
              <a:rPr lang="en-US" i="1" dirty="0" smtClean="0">
                <a:solidFill>
                  <a:schemeClr val="bg2"/>
                </a:solidFill>
              </a:rPr>
              <a:t>Big </a:t>
            </a:r>
            <a:r>
              <a:rPr lang="en-US" i="1" dirty="0">
                <a:solidFill>
                  <a:schemeClr val="bg2"/>
                </a:solidFill>
              </a:rPr>
              <a:t>Pileup!  </a:t>
            </a:r>
            <a:r>
              <a:rPr lang="en-US" i="1" dirty="0" smtClean="0">
                <a:solidFill>
                  <a:schemeClr val="bg2"/>
                </a:solidFill>
              </a:rPr>
              <a:t>That’s </a:t>
            </a:r>
            <a:r>
              <a:rPr lang="en-US" i="1" dirty="0">
                <a:solidFill>
                  <a:schemeClr val="bg2"/>
                </a:solidFill>
              </a:rPr>
              <a:t>a </a:t>
            </a:r>
            <a:r>
              <a:rPr lang="en-US" i="1" dirty="0" smtClean="0">
                <a:solidFill>
                  <a:schemeClr val="bg2"/>
                </a:solidFill>
              </a:rPr>
              <a:t>Challenge!</a:t>
            </a:r>
            <a:endParaRPr lang="en-US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theme/theme1.xml><?xml version="1.0" encoding="utf-8"?>
<a:theme xmlns:a="http://schemas.openxmlformats.org/drawingml/2006/main" name="DXU Template">
  <a:themeElements>
    <a:clrScheme name="Cisco2003Template 1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99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CACA"/>
      </a:accent5>
      <a:accent6>
        <a:srgbClr val="A72632"/>
      </a:accent6>
      <a:hlink>
        <a:srgbClr val="9999CC"/>
      </a:hlink>
      <a:folHlink>
        <a:srgbClr val="EEB30E"/>
      </a:folHlink>
    </a:clrScheme>
    <a:fontScheme name="Cisco2003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co2003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9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EEB3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Cisco2003_template_Q104_4</Template>
  <TotalTime>23993</TotalTime>
  <Words>676</Words>
  <Application>Microsoft Office PowerPoint</Application>
  <PresentationFormat>On-screen Show (4:3)</PresentationFormat>
  <Paragraphs>185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Arial Rounded MT Bold</vt:lpstr>
      <vt:lpstr>Neurochrome</vt:lpstr>
      <vt:lpstr>DXU Template</vt:lpstr>
      <vt:lpstr>PowerPoint Presentation</vt:lpstr>
      <vt:lpstr>PowerPoint Presentation</vt:lpstr>
      <vt:lpstr>PowerPoint Presentation</vt:lpstr>
      <vt:lpstr>PowerPoint Presentation</vt:lpstr>
      <vt:lpstr>Wayne Mills N7NG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PowerPoint Presentation</vt:lpstr>
      <vt:lpstr>PowerPoint Presentation</vt:lpstr>
      <vt:lpstr>How to Find and Work the DX</vt:lpstr>
      <vt:lpstr>PowerPoint Presentation</vt:lpstr>
      <vt:lpstr>How to Find and Work the DX</vt:lpstr>
      <vt:lpstr>How to Find and Work the DX</vt:lpstr>
      <vt:lpstr>PowerPoint Presentation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  <vt:lpstr>How to Find and Work the DX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Sauerhaft</dc:creator>
  <cp:lastModifiedBy>MillsHome</cp:lastModifiedBy>
  <cp:revision>693</cp:revision>
  <cp:lastPrinted>2012-03-23T22:12:51Z</cp:lastPrinted>
  <dcterms:created xsi:type="dcterms:W3CDTF">2014-03-03T00:00:57Z</dcterms:created>
  <dcterms:modified xsi:type="dcterms:W3CDTF">2014-03-26T19:11:47Z</dcterms:modified>
</cp:coreProperties>
</file>